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12/21/2020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12/21/2020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12/21/2020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F20E3D5-B56E-4781-90E6-1C46834D42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br>
              <a:rPr lang="hu-HU" sz="4000" b="1" i="1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br>
              <a:rPr lang="hu-HU" sz="4000" b="1" i="1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br>
              <a:rPr lang="hu-HU" sz="4000" b="1" i="1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br>
              <a:rPr lang="hu-HU" sz="4000" b="1" i="1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hu-HU" b="1" i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GardEN</a:t>
            </a:r>
            <a:br>
              <a:rPr lang="hu-HU" sz="3600" b="1" i="1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hu-HU" sz="2800" b="1" i="1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(Határon átnyúló idegenforgalmi hálózat, </a:t>
            </a:r>
            <a:br>
              <a:rPr lang="hu-HU" sz="2800" b="1" i="1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hu-HU" sz="2800" b="1" i="1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apró csodák régiójának kialakítása </a:t>
            </a:r>
            <a:br>
              <a:rPr lang="hu-HU" sz="2800" b="1" i="1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hu-HU" sz="2800" b="1" i="1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 turisztikai központokon kívüli kínálat fejlesztésével (SIHU163)) </a:t>
            </a:r>
            <a:br>
              <a:rPr lang="hu-HU" sz="3600" b="1" i="1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hu-HU" b="1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Zárókonferencia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0745EAF9-548E-4F14-BC13-D37ED8755F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4599281"/>
            <a:ext cx="7766936" cy="1096899"/>
          </a:xfrm>
        </p:spPr>
        <p:txBody>
          <a:bodyPr>
            <a:normAutofit/>
          </a:bodyPr>
          <a:lstStyle/>
          <a:p>
            <a:pPr algn="ctr"/>
            <a:r>
              <a:rPr lang="hu-HU" sz="32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2020. December 23.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C130785C-BB92-4FA9-AD71-F767CE8AB2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138" y="5145475"/>
            <a:ext cx="6029325" cy="158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386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C3ACA0A-7168-474A-B65F-E922B7025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/>
              <a:t>Sok szeretettel köszöntök mindenkit!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E7F4220-7105-4C1B-A8FC-0B32F5E31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038" y="1488613"/>
            <a:ext cx="8596668" cy="3880773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hu-HU" i="1" dirty="0">
                <a:solidFill>
                  <a:schemeClr val="bg2">
                    <a:lumMod val="75000"/>
                  </a:schemeClr>
                </a:solidFill>
              </a:rPr>
              <a:t>kommunikációs terv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u-HU" i="1" dirty="0">
                <a:solidFill>
                  <a:schemeClr val="bg2">
                    <a:lumMod val="75000"/>
                  </a:schemeClr>
                </a:solidFill>
              </a:rPr>
              <a:t>tanulmányút Ausztriában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u-HU" i="1" dirty="0">
                <a:solidFill>
                  <a:schemeClr val="bg2">
                    <a:lumMod val="75000"/>
                  </a:schemeClr>
                </a:solidFill>
              </a:rPr>
              <a:t>Tündérkert fesztiválok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u-HU" i="1" dirty="0">
                <a:solidFill>
                  <a:schemeClr val="bg2">
                    <a:lumMod val="75000"/>
                  </a:schemeClr>
                </a:solidFill>
              </a:rPr>
              <a:t>Tőzike fesztiválok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u-HU" i="1" dirty="0">
                <a:solidFill>
                  <a:schemeClr val="bg2">
                    <a:lumMod val="75000"/>
                  </a:schemeClr>
                </a:solidFill>
              </a:rPr>
              <a:t>kiadványaink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u-HU" i="1" dirty="0">
                <a:solidFill>
                  <a:schemeClr val="bg2">
                    <a:lumMod val="75000"/>
                  </a:schemeClr>
                </a:solidFill>
              </a:rPr>
              <a:t>OMÉK / Utazás kiállítás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u-HU" i="1" dirty="0">
                <a:solidFill>
                  <a:schemeClr val="bg2">
                    <a:lumMod val="75000"/>
                  </a:schemeClr>
                </a:solidFill>
              </a:rPr>
              <a:t>weboldalunk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u-HU" i="1" dirty="0" err="1">
                <a:solidFill>
                  <a:schemeClr val="bg2">
                    <a:lumMod val="75000"/>
                  </a:schemeClr>
                </a:solidFill>
              </a:rPr>
              <a:t>adwords</a:t>
            </a:r>
            <a:r>
              <a:rPr lang="hu-HU" i="1" dirty="0">
                <a:solidFill>
                  <a:schemeClr val="bg2">
                    <a:lumMod val="75000"/>
                  </a:schemeClr>
                </a:solidFill>
              </a:rPr>
              <a:t> kampány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u-HU" i="1" dirty="0">
                <a:solidFill>
                  <a:schemeClr val="bg2">
                    <a:lumMod val="75000"/>
                  </a:schemeClr>
                </a:solidFill>
              </a:rPr>
              <a:t>újságcikkek megjelenése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u-HU" i="1" dirty="0">
                <a:solidFill>
                  <a:schemeClr val="bg2">
                    <a:lumMod val="75000"/>
                  </a:schemeClr>
                </a:solidFill>
              </a:rPr>
              <a:t>újságírói tanulmányút</a:t>
            </a:r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4B759085-4BAE-434D-AFD6-78C32E8BED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77" y="5494492"/>
            <a:ext cx="4698419" cy="1270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775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8AAA2D27-68C2-4711-85B6-7F57EED54B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3426" y="265528"/>
            <a:ext cx="8596668" cy="3880773"/>
          </a:xfrm>
        </p:spPr>
        <p:txBody>
          <a:bodyPr>
            <a:noAutofit/>
          </a:bodyPr>
          <a:lstStyle/>
          <a:p>
            <a:r>
              <a:rPr lang="hu-HU" sz="1400" b="1" i="1" dirty="0">
                <a:solidFill>
                  <a:schemeClr val="bg2">
                    <a:lumMod val="75000"/>
                  </a:schemeClr>
                </a:solidFill>
              </a:rPr>
              <a:t>A projekt célja, hogy a Lenti és szlovén partner </a:t>
            </a:r>
            <a:br>
              <a:rPr lang="hu-HU" sz="1400" b="1" i="1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hu-HU" sz="1400" b="1" i="1" dirty="0">
                <a:solidFill>
                  <a:schemeClr val="bg2">
                    <a:lumMod val="75000"/>
                  </a:schemeClr>
                </a:solidFill>
              </a:rPr>
              <a:t>- </a:t>
            </a:r>
            <a:r>
              <a:rPr lang="hu-HU" sz="1400" b="1" i="1" dirty="0" err="1">
                <a:solidFill>
                  <a:schemeClr val="bg2">
                    <a:lumMod val="75000"/>
                  </a:schemeClr>
                </a:solidFill>
              </a:rPr>
              <a:t>Moravske</a:t>
            </a:r>
            <a:r>
              <a:rPr lang="hu-HU" sz="1400" b="1" i="1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hu-HU" sz="1400" b="1" i="1" dirty="0" err="1">
                <a:solidFill>
                  <a:schemeClr val="bg2">
                    <a:lumMod val="75000"/>
                  </a:schemeClr>
                </a:solidFill>
              </a:rPr>
              <a:t>Toplice</a:t>
            </a:r>
            <a:r>
              <a:rPr lang="hu-HU" sz="1400" b="1" i="1" dirty="0">
                <a:solidFill>
                  <a:schemeClr val="bg2">
                    <a:lumMod val="75000"/>
                  </a:schemeClr>
                </a:solidFill>
              </a:rPr>
              <a:t>-  közötti régió turisztikai </a:t>
            </a:r>
            <a:r>
              <a:rPr lang="hu-HU" sz="1400" b="1" i="1" dirty="0" err="1">
                <a:solidFill>
                  <a:schemeClr val="bg2">
                    <a:lumMod val="75000"/>
                  </a:schemeClr>
                </a:solidFill>
              </a:rPr>
              <a:t>vonzerejét</a:t>
            </a:r>
            <a:r>
              <a:rPr lang="hu-HU" sz="1400" b="1" i="1" dirty="0">
                <a:solidFill>
                  <a:schemeClr val="bg2">
                    <a:lumMod val="75000"/>
                  </a:schemeClr>
                </a:solidFill>
              </a:rPr>
              <a:t> növelje, hiszen a fejlődés alapjaival rendelkezik mindkét térség.  </a:t>
            </a:r>
          </a:p>
          <a:p>
            <a:r>
              <a:rPr lang="hu-HU" sz="1400" b="1" i="1" dirty="0">
                <a:solidFill>
                  <a:schemeClr val="bg2">
                    <a:lumMod val="75000"/>
                  </a:schemeClr>
                </a:solidFill>
              </a:rPr>
              <a:t>Városok között eddig nem volt turisztikai együttműködés, pedig önmagában mindkét település jelentős turisztikai potenciállal rendelkezik.</a:t>
            </a:r>
          </a:p>
          <a:p>
            <a:r>
              <a:rPr lang="hu-HU" sz="1400" b="1" i="1" dirty="0">
                <a:solidFill>
                  <a:schemeClr val="bg2">
                    <a:lumMod val="75000"/>
                  </a:schemeClr>
                </a:solidFill>
              </a:rPr>
              <a:t>A térségekben számtalan apró csoda található, </a:t>
            </a:r>
            <a:br>
              <a:rPr lang="hu-HU" sz="1400" b="1" i="1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hu-HU" sz="1400" b="1" i="1" dirty="0">
                <a:solidFill>
                  <a:schemeClr val="bg2">
                    <a:lumMod val="75000"/>
                  </a:schemeClr>
                </a:solidFill>
              </a:rPr>
              <a:t>amelyek fenntartható módon hasznosíthatók idegenforgalomi célból, ám eddig kihasználatlanok voltak, hiányzott ezek összekapcsolása. </a:t>
            </a:r>
          </a:p>
          <a:p>
            <a:r>
              <a:rPr lang="hu-HU" sz="1400" b="1" i="1" dirty="0">
                <a:solidFill>
                  <a:schemeClr val="bg2">
                    <a:lumMod val="75000"/>
                  </a:schemeClr>
                </a:solidFill>
              </a:rPr>
              <a:t>A </a:t>
            </a:r>
            <a:r>
              <a:rPr lang="hu-HU" sz="1400" b="1" i="1" dirty="0" err="1">
                <a:solidFill>
                  <a:schemeClr val="bg2">
                    <a:lumMod val="75000"/>
                  </a:schemeClr>
                </a:solidFill>
              </a:rPr>
              <a:t>GardEN</a:t>
            </a:r>
            <a:r>
              <a:rPr lang="hu-HU" sz="1400" b="1" i="1" dirty="0">
                <a:solidFill>
                  <a:schemeClr val="bg2">
                    <a:lumMod val="75000"/>
                  </a:schemeClr>
                </a:solidFill>
              </a:rPr>
              <a:t> ezeket a hiányzó elemeket igyekezett tartalommal megtölteni (apró csodák, a virágok és kertek, energiák) </a:t>
            </a:r>
          </a:p>
          <a:p>
            <a:r>
              <a:rPr lang="hu-HU" sz="1400" b="1" i="1" dirty="0">
                <a:solidFill>
                  <a:schemeClr val="bg2">
                    <a:lumMod val="75000"/>
                  </a:schemeClr>
                </a:solidFill>
              </a:rPr>
              <a:t>A megvalósított tevékenységek eredményeként ezekre alapozva fejlesztjük a térséget, termékcsomagokat alakítunk ki. A közös termékfejlesztést és az együttműködés erősítését, szolgáltatói hálózatépítéssel, az érintettek megvalósításba való aktív bevonásával és gyakorlati bemutatókkal, módszertani anyagok, kiadványok elkészítésével segítjük</a:t>
            </a:r>
          </a:p>
          <a:p>
            <a:r>
              <a:rPr lang="hu-HU" sz="1400" b="1" i="1" dirty="0">
                <a:solidFill>
                  <a:schemeClr val="bg2">
                    <a:lumMod val="75000"/>
                  </a:schemeClr>
                </a:solidFill>
              </a:rPr>
              <a:t>A modern világ és rohanó életritmus kiegyensúlyozására egyre nagyobb érdeklődés mutatkozik a lassulás iránt, mely a turizmusban az élmény- és ,,lassú” turizmuson keresztül jelenik meg. </a:t>
            </a:r>
          </a:p>
          <a:p>
            <a:r>
              <a:rPr lang="hu-HU" sz="1400" b="1" i="1" dirty="0">
                <a:solidFill>
                  <a:schemeClr val="bg2">
                    <a:lumMod val="75000"/>
                  </a:schemeClr>
                </a:solidFill>
              </a:rPr>
              <a:t>Megvalósultak a terméket és termékcsomagokat bevezető rendezvények, amelyek hozzájárultak ahhoz, hogy a jelenlévők jobban megismerkedjenek a pályázati program fókuszában álló növényekkel, továbbá hogy </a:t>
            </a:r>
            <a:r>
              <a:rPr lang="hu-HU" sz="1400" b="1" i="1" dirty="0" err="1">
                <a:solidFill>
                  <a:schemeClr val="bg2">
                    <a:lumMod val="75000"/>
                  </a:schemeClr>
                </a:solidFill>
              </a:rPr>
              <a:t>erősödjön</a:t>
            </a:r>
            <a:r>
              <a:rPr lang="hu-HU" sz="1400" b="1" i="1" dirty="0">
                <a:solidFill>
                  <a:schemeClr val="bg2">
                    <a:lumMod val="75000"/>
                  </a:schemeClr>
                </a:solidFill>
              </a:rPr>
              <a:t> a kapcsolat a projekt együttműködő partnerei -Lenti Város Önkormányzata, Gyógyhelyünk Lenti Egészségturisztikai Közalapítvány, TIC </a:t>
            </a:r>
            <a:r>
              <a:rPr lang="hu-HU" sz="1400" b="1" i="1" dirty="0" err="1">
                <a:solidFill>
                  <a:schemeClr val="bg2">
                    <a:lumMod val="75000"/>
                  </a:schemeClr>
                </a:solidFill>
              </a:rPr>
              <a:t>Moravske</a:t>
            </a:r>
            <a:r>
              <a:rPr lang="hu-HU" sz="1400" b="1" i="1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hu-HU" sz="1400" b="1" i="1" dirty="0" err="1">
                <a:solidFill>
                  <a:schemeClr val="bg2">
                    <a:lumMod val="75000"/>
                  </a:schemeClr>
                </a:solidFill>
              </a:rPr>
              <a:t>Toplice</a:t>
            </a:r>
            <a:r>
              <a:rPr lang="hu-HU" sz="1400" b="1" i="1" dirty="0">
                <a:solidFill>
                  <a:schemeClr val="bg2">
                    <a:lumMod val="75000"/>
                  </a:schemeClr>
                </a:solidFill>
              </a:rPr>
              <a:t>, </a:t>
            </a:r>
            <a:r>
              <a:rPr lang="hu-HU" sz="1400" b="1" i="1" dirty="0" err="1">
                <a:solidFill>
                  <a:schemeClr val="bg2">
                    <a:lumMod val="75000"/>
                  </a:schemeClr>
                </a:solidFill>
              </a:rPr>
              <a:t>Občina</a:t>
            </a:r>
            <a:r>
              <a:rPr lang="hu-HU" sz="1400" b="1" i="1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hu-HU" sz="1400" b="1" i="1" dirty="0" err="1">
                <a:solidFill>
                  <a:schemeClr val="bg2">
                    <a:lumMod val="75000"/>
                  </a:schemeClr>
                </a:solidFill>
              </a:rPr>
              <a:t>Moravske</a:t>
            </a:r>
            <a:r>
              <a:rPr lang="hu-HU" sz="1400" b="1" i="1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hu-HU" sz="1400" b="1" i="1" dirty="0" err="1">
                <a:solidFill>
                  <a:schemeClr val="bg2">
                    <a:lumMod val="75000"/>
                  </a:schemeClr>
                </a:solidFill>
              </a:rPr>
              <a:t>Toplice</a:t>
            </a:r>
            <a:r>
              <a:rPr lang="hu-HU" sz="1400" b="1" i="1" dirty="0">
                <a:solidFill>
                  <a:schemeClr val="bg2">
                    <a:lumMod val="75000"/>
                  </a:schemeClr>
                </a:solidFill>
              </a:rPr>
              <a:t> -között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0E5AC3E7-3566-4E75-AA26-5E4DBD9FDD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408" y="5552661"/>
            <a:ext cx="4642019" cy="1305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9188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0B9CFB0-0B6A-47A7-A212-69AE6E085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1800" b="1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Az ismereteink bővítése, valamint a tapasztalatcsere érdekében célzott </a:t>
            </a:r>
            <a:r>
              <a:rPr lang="hu-HU" sz="2000" b="1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tanulmányutakon</a:t>
            </a:r>
            <a:r>
              <a:rPr lang="hu-HU" sz="1800" b="1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 vettünk részt a programterülethez közel eső, hasonló adottsággal rendelkező régiókban, hogy megismerhessük azok módszereit, tevékenységüket, valamint azt az utat, ahogy eljutottak oda, hogy turizmusuk középpontjába az adott téma került.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93FA92C-CF65-470C-B238-ABD684A22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16941"/>
            <a:ext cx="8596668" cy="3880773"/>
          </a:xfrm>
        </p:spPr>
        <p:txBody>
          <a:bodyPr/>
          <a:lstStyle/>
          <a:p>
            <a:pPr marL="0" indent="0">
              <a:buNone/>
            </a:pPr>
            <a:endParaRPr lang="hu-HU" dirty="0">
              <a:solidFill>
                <a:schemeClr val="bg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hu-HU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2BAFB6FB-1BD8-4C7D-86EC-012C4EECEC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949" y="2314891"/>
            <a:ext cx="5072556" cy="3385932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BEECAAF5-1C97-4CD7-9B20-5B7D06D5C1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1107" y="1811131"/>
            <a:ext cx="4116280" cy="2747617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4E08671C-DEAF-4C63-9F04-447EE94A94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494" y="5898772"/>
            <a:ext cx="3395149" cy="954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487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84D0E7F0-7337-4390-8DE1-28F9F0DEC7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760" y="411302"/>
            <a:ext cx="8596668" cy="3880773"/>
          </a:xfrm>
        </p:spPr>
        <p:txBody>
          <a:bodyPr/>
          <a:lstStyle/>
          <a:p>
            <a:pPr marL="0" indent="0">
              <a:buNone/>
            </a:pPr>
            <a:br>
              <a:rPr lang="hu-HU" dirty="0">
                <a:solidFill>
                  <a:schemeClr val="bg2">
                    <a:lumMod val="75000"/>
                  </a:schemeClr>
                </a:solidFill>
              </a:rPr>
            </a:br>
            <a:r>
              <a:rPr lang="hu-HU" dirty="0" err="1">
                <a:solidFill>
                  <a:schemeClr val="bg2">
                    <a:lumMod val="75000"/>
                  </a:schemeClr>
                </a:solidFill>
              </a:rPr>
              <a:t>Piber</a:t>
            </a:r>
            <a:r>
              <a:rPr lang="hu-HU" dirty="0">
                <a:solidFill>
                  <a:schemeClr val="bg2">
                    <a:lumMod val="75000"/>
                  </a:schemeClr>
                </a:solidFill>
              </a:rPr>
              <a:t> alma- és bodzagazdaság</a:t>
            </a:r>
          </a:p>
          <a:p>
            <a:endParaRPr lang="hu-HU" dirty="0">
              <a:solidFill>
                <a:schemeClr val="bg2">
                  <a:lumMod val="75000"/>
                </a:schemeClr>
              </a:solidFill>
            </a:endParaRPr>
          </a:p>
          <a:p>
            <a:endParaRPr lang="hu-HU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43DFA9B6-8A08-4DFF-B785-4448BE9622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60" y="1458356"/>
            <a:ext cx="5101410" cy="3405191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513A0827-4F47-48DF-88D7-0B30EE841B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398" y="5504972"/>
            <a:ext cx="4685529" cy="1317574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DC884E62-479E-4313-9659-B8C2ED6F2F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2899" y="1722584"/>
            <a:ext cx="4309713" cy="3140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1194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B41F7AE6-93A8-48C8-B57E-5B48BFDFA5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743" y="186015"/>
            <a:ext cx="8596668" cy="3880773"/>
          </a:xfrm>
        </p:spPr>
        <p:txBody>
          <a:bodyPr/>
          <a:lstStyle/>
          <a:p>
            <a:pPr marL="0" indent="0">
              <a:buNone/>
            </a:pPr>
            <a:endParaRPr lang="hu-HU" dirty="0">
              <a:solidFill>
                <a:schemeClr val="bg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hu-HU" dirty="0" err="1">
                <a:solidFill>
                  <a:schemeClr val="bg2">
                    <a:lumMod val="75000"/>
                  </a:schemeClr>
                </a:solidFill>
              </a:rPr>
              <a:t>Pöllau</a:t>
            </a:r>
            <a:r>
              <a:rPr lang="hu-HU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hu-HU" dirty="0" err="1">
                <a:solidFill>
                  <a:schemeClr val="bg2">
                    <a:lumMod val="75000"/>
                  </a:schemeClr>
                </a:solidFill>
              </a:rPr>
              <a:t>Naturpark</a:t>
            </a:r>
            <a:r>
              <a:rPr lang="hu-HU" dirty="0">
                <a:solidFill>
                  <a:schemeClr val="bg2">
                    <a:lumMod val="75000"/>
                  </a:schemeClr>
                </a:solidFill>
              </a:rPr>
              <a:t> és Kastélypark</a:t>
            </a:r>
          </a:p>
          <a:p>
            <a:pPr marL="0" indent="0">
              <a:buNone/>
            </a:pPr>
            <a:endParaRPr lang="hu-HU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0A420551-036F-49D3-8D55-B55EA4BD73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22" y="5579804"/>
            <a:ext cx="4545495" cy="1278196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DB0B67FA-B35D-4D9E-B038-8D04512158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852" y="1335183"/>
            <a:ext cx="4857537" cy="3448851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9BA4C80C-B0E1-4B44-A688-9E2A3EA8DA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0498" y="2257425"/>
            <a:ext cx="4382783" cy="3111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6774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5C18549-BFDF-48E2-BF96-9CB40AB18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Rendezvényeink Tündérkert témában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604C9FA-B514-4E0C-8FF3-D5B9FA9844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9124" y="1270000"/>
            <a:ext cx="8596668" cy="3880773"/>
          </a:xfrm>
        </p:spPr>
        <p:txBody>
          <a:bodyPr>
            <a:normAutofit/>
          </a:bodyPr>
          <a:lstStyle/>
          <a:p>
            <a:r>
              <a:rPr lang="hu-HU" sz="2400" b="1" i="1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2018. november 11.</a:t>
            </a:r>
            <a:br>
              <a:rPr lang="hu-HU" sz="2400" b="1" i="1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hu-HU" sz="2400" b="1" i="1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Kovács Gyula, Szarvas József, </a:t>
            </a:r>
            <a:br>
              <a:rPr lang="hu-HU" sz="2400" b="1" i="1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hu-HU" sz="2400" b="1" i="1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Csádé zenekar, </a:t>
            </a:r>
            <a:r>
              <a:rPr lang="hu-HU" sz="2400" b="1" i="1" dirty="0" err="1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Kerka</a:t>
            </a:r>
            <a:r>
              <a:rPr lang="hu-HU" sz="2400" b="1" i="1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táncegyüttes közreműködése</a:t>
            </a:r>
            <a:br>
              <a:rPr lang="hu-HU" sz="2400" b="1" i="1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hu-HU" sz="2400" b="1" i="1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ételkóstoló, előadások, kézműves vásár</a:t>
            </a:r>
            <a:br>
              <a:rPr lang="hu-HU" sz="2400" b="1" i="1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hu-HU" sz="2400" b="1" i="1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  <a:p>
            <a:r>
              <a:rPr lang="hu-HU" sz="2400" b="1" i="1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2019. október 18. </a:t>
            </a:r>
            <a:br>
              <a:rPr lang="hu-HU" sz="2400" b="1" i="1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hu-HU" sz="2400" b="1" i="1" dirty="0" err="1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GöcsejBioporta</a:t>
            </a:r>
            <a:r>
              <a:rPr lang="hu-HU" sz="2400" b="1" i="1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gyermek kézműves foglalkozás, </a:t>
            </a:r>
            <a:r>
              <a:rPr lang="hu-HU" sz="2400" b="1" i="1" dirty="0" err="1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etnoprogram</a:t>
            </a:r>
            <a:r>
              <a:rPr lang="hu-HU" sz="2400" b="1" i="1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réteskészítés, ételkóstoló, workshopok, helyi termék vásár</a:t>
            </a:r>
          </a:p>
        </p:txBody>
      </p:sp>
      <p:pic>
        <p:nvPicPr>
          <p:cNvPr id="23" name="Kép 22">
            <a:extLst>
              <a:ext uri="{FF2B5EF4-FFF2-40B4-BE49-F238E27FC236}">
                <a16:creationId xmlns:a16="http://schemas.microsoft.com/office/drawing/2014/main" id="{E166982B-9FF2-43D6-8EFF-1664802CE5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150" y="5369386"/>
            <a:ext cx="4517518" cy="1270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8630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D9E00BBA-E18F-4783-ABB7-7B4AD38527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6200000">
            <a:off x="5477684" y="1563999"/>
            <a:ext cx="4194891" cy="3164243"/>
          </a:xfrm>
          <a:solidFill>
            <a:schemeClr val="accent1">
              <a:lumMod val="60000"/>
              <a:lumOff val="40000"/>
            </a:schemeClr>
          </a:solidFill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1A20DA01-75C5-42EE-B211-6A884B1BDA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741217" cy="3827478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CB0ECBFF-BC39-4BFE-8F9D-4053AB63D3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658" y="5243566"/>
            <a:ext cx="5741217" cy="1614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2652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0C4AFD4-C515-4134-A642-827CF96D4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812" y="291547"/>
            <a:ext cx="8596668" cy="1320800"/>
          </a:xfrm>
        </p:spPr>
        <p:txBody>
          <a:bodyPr/>
          <a:lstStyle/>
          <a:p>
            <a:pPr algn="ctr"/>
            <a:r>
              <a:rPr lang="hu-HU" dirty="0"/>
              <a:t>Rendezvényeink Tőzike témában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048F7F3-E9C8-46E4-AC15-1F2057758E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516" y="2518398"/>
            <a:ext cx="8596668" cy="3880773"/>
          </a:xfrm>
        </p:spPr>
        <p:txBody>
          <a:bodyPr>
            <a:normAutofit/>
          </a:bodyPr>
          <a:lstStyle/>
          <a:p>
            <a:r>
              <a:rPr lang="hu-HU" sz="2400" b="1" i="1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2019. 03. 02.</a:t>
            </a:r>
            <a:br>
              <a:rPr lang="hu-HU" sz="2400" b="1" i="1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hu-HU" sz="2400" b="1" i="1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Manószafari, </a:t>
            </a:r>
            <a:r>
              <a:rPr lang="hu-HU" sz="2400" b="1" i="1" dirty="0" err="1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Gasztroudvar</a:t>
            </a:r>
            <a:r>
              <a:rPr lang="hu-HU" sz="2400" b="1" i="1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-átadó, előadások, helyi termékek </a:t>
            </a:r>
            <a:r>
              <a:rPr lang="hu-HU" sz="2400" b="1" i="1" dirty="0" err="1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vására</a:t>
            </a:r>
            <a:r>
              <a:rPr lang="hu-HU" sz="2400" b="1" i="1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zenés műsor</a:t>
            </a:r>
          </a:p>
          <a:p>
            <a:r>
              <a:rPr lang="hu-HU" sz="2400" b="1" i="1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2020. 03. 07.</a:t>
            </a:r>
            <a:br>
              <a:rPr lang="hu-HU" sz="2400" b="1" i="1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hu-HU" sz="2400" b="1" i="1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előadások, rendhagyó környezetóra, </a:t>
            </a:r>
            <a:r>
              <a:rPr lang="hu-HU" sz="2400" b="1" i="1" dirty="0" err="1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gasztrokostoló</a:t>
            </a:r>
            <a:r>
              <a:rPr lang="hu-HU" sz="2400" b="1" i="1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helyi kézműves termékek </a:t>
            </a:r>
            <a:r>
              <a:rPr lang="hu-HU" sz="2400" b="1" i="1" dirty="0" err="1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vására</a:t>
            </a:r>
            <a:r>
              <a:rPr lang="hu-HU" sz="2400" b="1" i="1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hu-HU" sz="2400" b="1" i="1" dirty="0" err="1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etnoprogram</a:t>
            </a:r>
            <a:endParaRPr lang="hu-HU" sz="2400" b="1" i="1" dirty="0">
              <a:solidFill>
                <a:schemeClr val="bg2">
                  <a:lumMod val="7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49453B41-4910-4A60-BC9C-E23449624E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812" y="5566819"/>
            <a:ext cx="4591671" cy="1291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1232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Tartalom helye 12">
            <a:extLst>
              <a:ext uri="{FF2B5EF4-FFF2-40B4-BE49-F238E27FC236}">
                <a16:creationId xmlns:a16="http://schemas.microsoft.com/office/drawing/2014/main" id="{39CE7EDE-84E2-4777-BD5C-68D5289B29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"/>
            <a:ext cx="5175249" cy="2928730"/>
          </a:xfrm>
        </p:spPr>
      </p:pic>
      <p:pic>
        <p:nvPicPr>
          <p:cNvPr id="15" name="Kép 14">
            <a:extLst>
              <a:ext uri="{FF2B5EF4-FFF2-40B4-BE49-F238E27FC236}">
                <a16:creationId xmlns:a16="http://schemas.microsoft.com/office/drawing/2014/main" id="{9890373A-9A80-4F7E-A59E-12AA938FA1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8014" y="305835"/>
            <a:ext cx="4164220" cy="3123165"/>
          </a:xfrm>
          <a:prstGeom prst="rect">
            <a:avLst/>
          </a:prstGeom>
        </p:spPr>
      </p:pic>
      <p:pic>
        <p:nvPicPr>
          <p:cNvPr id="17" name="Kép 16">
            <a:extLst>
              <a:ext uri="{FF2B5EF4-FFF2-40B4-BE49-F238E27FC236}">
                <a16:creationId xmlns:a16="http://schemas.microsoft.com/office/drawing/2014/main" id="{94F253CD-1056-4310-A9C9-5DCD1C906F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4849790" y="3679756"/>
            <a:ext cx="4092112" cy="3069084"/>
          </a:xfrm>
          <a:prstGeom prst="rect">
            <a:avLst/>
          </a:prstGeom>
        </p:spPr>
      </p:pic>
      <p:pic>
        <p:nvPicPr>
          <p:cNvPr id="19" name="Kép 18">
            <a:extLst>
              <a:ext uri="{FF2B5EF4-FFF2-40B4-BE49-F238E27FC236}">
                <a16:creationId xmlns:a16="http://schemas.microsoft.com/office/drawing/2014/main" id="{D20F5458-1478-4F97-8AB5-14C8586678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410" y="5437047"/>
            <a:ext cx="4406380" cy="1239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5081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87C686F-2DCB-447C-9160-5BDD855AA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6238"/>
            <a:ext cx="8596668" cy="2441188"/>
          </a:xfrm>
        </p:spPr>
        <p:txBody>
          <a:bodyPr>
            <a:normAutofit fontScale="90000"/>
          </a:bodyPr>
          <a:lstStyle/>
          <a:p>
            <a:pPr algn="ctr"/>
            <a:r>
              <a:rPr lang="hu-HU" sz="2400" b="1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	Nagyközönség elé került receptkönyvünk,</a:t>
            </a:r>
            <a:br>
              <a:rPr lang="hu-HU" sz="2400" b="1" i="1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hu-HU" sz="2400" b="1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és az erdők-mezők virágairól szóló ismeretterjesztő füzetünk, </a:t>
            </a:r>
            <a:br>
              <a:rPr lang="hu-HU" sz="2400" b="1" i="1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hu-HU" sz="2400" b="1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valamint</a:t>
            </a:r>
            <a:br>
              <a:rPr lang="hu-HU" sz="2400" b="1" i="1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hu-HU" sz="2400" b="1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Bodza Marcsi és Marci segítségével született meg egy játékos színező füzet, amelyben a gyerekek megismerhetik a bodzát, annak hasznosítását, felhasználási formáit játékos formában.</a:t>
            </a:r>
            <a:br>
              <a:rPr lang="hu-HU" sz="2400" b="1" i="1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hu-HU" sz="2400" b="1" i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46968611-AB04-417D-B181-265DB983B8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5038" y="2377109"/>
            <a:ext cx="3893136" cy="2919852"/>
          </a:xfr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17E50C67-64F4-477F-98A9-A900231F3D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3212" y="2443370"/>
            <a:ext cx="4431451" cy="3634410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7CD0E06B-D919-4B98-BF07-08840C02FC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349" y="5605670"/>
            <a:ext cx="3729578" cy="1048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0470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3A1E602-3A3D-47F7-A4CF-FBB8ACDCA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569" y="92765"/>
            <a:ext cx="8596668" cy="1320800"/>
          </a:xfrm>
        </p:spPr>
        <p:txBody>
          <a:bodyPr>
            <a:noAutofit/>
          </a:bodyPr>
          <a:lstStyle/>
          <a:p>
            <a:pPr algn="ctr"/>
            <a:r>
              <a:rPr lang="hu-HU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Országos Mezőgazdasági és Élelmiszeripari Kiállítás és Vásár</a:t>
            </a:r>
            <a:br>
              <a:rPr lang="hu-HU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hu-HU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és</a:t>
            </a:r>
            <a:br>
              <a:rPr lang="hu-HU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hu-HU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Utazás 2020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046D629-9F7C-47EC-AB2D-08C4779CE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4569" y="1488613"/>
            <a:ext cx="8596668" cy="3880773"/>
          </a:xfrm>
        </p:spPr>
        <p:txBody>
          <a:bodyPr>
            <a:normAutofit fontScale="92500" lnSpcReduction="10000"/>
          </a:bodyPr>
          <a:lstStyle/>
          <a:p>
            <a:r>
              <a:rPr lang="hu-HU" b="1" i="1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2019. szeptember 26-29. közt Országos Mezőgazdasági és Élelmiszeripari Kiállítás és Vásáron, valamint a 2020. február 27. és 2020. március 1. között megrendezésre került Utazás 2020 Kiállítás és Vásáron is megjelent a </a:t>
            </a:r>
            <a:r>
              <a:rPr lang="hu-HU" b="1" i="1" dirty="0" err="1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Garden</a:t>
            </a:r>
            <a:r>
              <a:rPr lang="hu-HU" b="1" i="1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a szlovén és magyar partnerek részvételével. </a:t>
            </a:r>
          </a:p>
          <a:p>
            <a:r>
              <a:rPr lang="hu-HU" b="1" i="1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Itt mutatkoztak be először az image filmek: Energiaparkok, Erdők, mezők, Virágok és az ehető növények. De helyet kaptak a kivetítőn az addigi rendezvényekről készült összefoglaló kisfilmek is.</a:t>
            </a:r>
          </a:p>
          <a:p>
            <a:r>
              <a:rPr lang="hu-HU" b="1" i="1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 projekt keretén belül készült kiadványokat, valamint a térségek látnivalóit, szolgáltatóit, is megismerhették a látogatók.</a:t>
            </a:r>
          </a:p>
          <a:p>
            <a:r>
              <a:rPr lang="hu-HU" b="1" i="1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Az új közös termék- és szolgáltatásokat, tematikus utakat, közös csomagajánlatokat - amik az addigi fesztiválok workshopjain kerültek kialakításra – ismertették a projektpartnerek az érdeklődőkkel, valamint az összekapcsolt energiaparkok és azokat összekötő gyalogos és kerékpáros útvonalakra hívták fel a figyelmet. </a:t>
            </a:r>
          </a:p>
          <a:p>
            <a:r>
              <a:rPr lang="hu-HU" b="1" i="1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Annak érdekében, hogy még kézzelfoghatóbb képet kapjanak a vásár látogatói a térségekről, az arra jellemző kézműves termékekkel is megismertettük őket</a:t>
            </a:r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8AE56A39-77F2-498C-8CC9-B3130ECB81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964" y="5630544"/>
            <a:ext cx="4735628" cy="101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1713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Tartalom helye 10">
            <a:extLst>
              <a:ext uri="{FF2B5EF4-FFF2-40B4-BE49-F238E27FC236}">
                <a16:creationId xmlns:a16="http://schemas.microsoft.com/office/drawing/2014/main" id="{B3F001A6-21F2-4E05-B403-7EF194DC33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8120" y="212449"/>
            <a:ext cx="3881438" cy="3881438"/>
          </a:xfrm>
        </p:spPr>
      </p:pic>
      <p:pic>
        <p:nvPicPr>
          <p:cNvPr id="13" name="Kép 12">
            <a:extLst>
              <a:ext uri="{FF2B5EF4-FFF2-40B4-BE49-F238E27FC236}">
                <a16:creationId xmlns:a16="http://schemas.microsoft.com/office/drawing/2014/main" id="{DE18488A-884E-4493-A329-220B697247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2974" y="1374914"/>
            <a:ext cx="4884254" cy="4884254"/>
          </a:xfrm>
          <a:prstGeom prst="rect">
            <a:avLst/>
          </a:prstGeom>
        </p:spPr>
      </p:pic>
      <p:pic>
        <p:nvPicPr>
          <p:cNvPr id="15" name="Kép 14">
            <a:extLst>
              <a:ext uri="{FF2B5EF4-FFF2-40B4-BE49-F238E27FC236}">
                <a16:creationId xmlns:a16="http://schemas.microsoft.com/office/drawing/2014/main" id="{5B6948DC-ED90-4EE1-B1CC-81EDE33DAB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859" y="5152611"/>
            <a:ext cx="3935115" cy="1106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8759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93EAB25-7B21-40C2-BE8E-5DC894705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317" y="156238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hu-HU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A projekt természetesen rendelkezik 4 nyelvű weboldallal is.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A935CCE-8147-47F2-8F3F-926151C738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317" y="2226125"/>
            <a:ext cx="8596668" cy="3880773"/>
          </a:xfrm>
        </p:spPr>
        <p:txBody>
          <a:bodyPr/>
          <a:lstStyle/>
          <a:p>
            <a:pPr marL="0" indent="0">
              <a:buNone/>
            </a:pPr>
            <a:r>
              <a:rPr lang="hu-HU" b="1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Ami a honlapon megtalálható: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u-HU" b="1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Rólunk menüpont alatt : Projekt és projektpartnerek bemutatása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u-HU" b="1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Hírek menüpontban naprakész információk kerülnek fel a projekttel kapcsolatos eseményekről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u-HU" b="1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Kert menübe felkerültek a termékek, termékcsomagok, kiadványok, ismertetők és receptek, valamint a fesztiválok beszámolói is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u-HU" b="1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Energia menüpontban az Energiaút és Energiapontok bővebb leírása kapott helyet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u-HU" b="1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Galériába fotók, videók és imagefilmek kerültek felöltésre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hu-HU" b="1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Kapcsolat menüpontban a projektpartnerek elérhetőségei találhatók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E8938EBE-E088-4404-8757-01C93A585D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317" y="5473148"/>
            <a:ext cx="4917616" cy="1267500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6BE16909-12B2-4807-ACC7-EC70B8B0F1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6942" y="775621"/>
            <a:ext cx="1658242" cy="1658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8285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500B920-4C19-4F64-A6A5-9E67F5C38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 err="1"/>
              <a:t>Adwords</a:t>
            </a:r>
            <a:r>
              <a:rPr lang="hu-HU" dirty="0"/>
              <a:t> kampány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6C0FF90-53A4-42C7-8FA9-FD6D8D3548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91948"/>
            <a:ext cx="8596668" cy="3880773"/>
          </a:xfrm>
        </p:spPr>
        <p:txBody>
          <a:bodyPr>
            <a:normAutofit/>
          </a:bodyPr>
          <a:lstStyle/>
          <a:p>
            <a:r>
              <a:rPr lang="hu-HU" b="1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 már említett weboldal látogatószámának növelésére az online marketing lehetőségeit kihasználva nyúltunk az </a:t>
            </a:r>
            <a:r>
              <a:rPr lang="hu-HU" b="1" dirty="0" err="1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Adwordshöz</a:t>
            </a:r>
            <a:endParaRPr lang="hu-HU" b="1" dirty="0">
              <a:solidFill>
                <a:schemeClr val="bg2">
                  <a:lumMod val="7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hu-HU" b="1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 már említett weboldal </a:t>
            </a:r>
            <a:r>
              <a:rPr lang="hu-HU" b="1" dirty="0" err="1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arculata</a:t>
            </a:r>
            <a:r>
              <a:rPr lang="hu-HU" b="1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kialakításra került feltöltöttük a tartalmakat így következő lépés a látogatók weboldaladra történő irányítása volt</a:t>
            </a:r>
          </a:p>
          <a:p>
            <a:r>
              <a:rPr lang="hu-HU" b="1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Koncepciója : meg kell adni releváns kulcsszavakat és az </a:t>
            </a:r>
            <a:r>
              <a:rPr lang="hu-HU" b="1" dirty="0" err="1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Adwords</a:t>
            </a:r>
            <a:r>
              <a:rPr lang="hu-HU" b="1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megjeleníti a hirdetést a Google találati oldalán, ha valaki az adott, vagy hasonló kulcsszavakra indít keresést. Ez hozza magával azt is, hogy a hirdetés a megfelelő célcsoporthoz jusson el.</a:t>
            </a:r>
          </a:p>
          <a:p>
            <a:r>
              <a:rPr lang="hu-HU" b="1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 jó reklámszöveg közvetlenül ösztönözheti a látogató arra, hogy kattintson a hirdetésre, ezáltal megnő a weboldal látogatottsága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10D1F353-59D4-4208-859A-57F4E77349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5" y="5334268"/>
            <a:ext cx="5418666" cy="1523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0149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0AA57FC-4A63-418F-9F77-802E36671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812" y="156238"/>
            <a:ext cx="8596668" cy="1320800"/>
          </a:xfrm>
        </p:spPr>
        <p:txBody>
          <a:bodyPr/>
          <a:lstStyle/>
          <a:p>
            <a:pPr algn="ctr"/>
            <a:r>
              <a:rPr lang="hu-HU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Újságcikkek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1486918-4BEF-4970-BC56-8116BB2FA5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812" y="1312450"/>
            <a:ext cx="8596668" cy="3880773"/>
          </a:xfrm>
        </p:spPr>
        <p:txBody>
          <a:bodyPr/>
          <a:lstStyle/>
          <a:p>
            <a:r>
              <a:rPr lang="hu-HU" b="1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Az online megjelenések mellet ,,papíralapon” is igyekeztünk, hogy az olvasók jobban megismerkedjenek a pályázati program fókuszában álló növényekkel, kiadványokkal, rendezvényekkel és a projekt céljaival, így rendszeresen jelen vagyunk helyi megyei és regionális lapokban is 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E4AEB152-33DC-46D0-AA9A-6F54268A12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23420">
            <a:off x="5457089" y="2610679"/>
            <a:ext cx="2631083" cy="2429660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063DCF1D-057D-40DA-907C-9BBE83DC49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812" y="5091878"/>
            <a:ext cx="6029325" cy="169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7155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8B1E3C-2094-4BBB-AD04-6FD0CD056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560" y="278296"/>
            <a:ext cx="8596668" cy="1320800"/>
          </a:xfrm>
        </p:spPr>
        <p:txBody>
          <a:bodyPr/>
          <a:lstStyle/>
          <a:p>
            <a:pPr algn="ctr"/>
            <a:r>
              <a:rPr lang="hu-HU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Újságírói tanulmányút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2DC8954-235D-4572-933C-98E674AF31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110" y="938696"/>
            <a:ext cx="8596668" cy="388077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u-HU" sz="2400" b="1" i="1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 Covid-19 miatt kialakult helyzetre való tekintettel, </a:t>
            </a:r>
            <a:br>
              <a:rPr lang="hu-HU" sz="2400" b="1" i="1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hu-HU" sz="2400" b="1" i="1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 kiadott kormányrendeletek miatt,</a:t>
            </a:r>
            <a:br>
              <a:rPr lang="hu-HU" sz="2400" b="1" i="1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hu-HU" sz="2400" b="1" i="1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valamint </a:t>
            </a:r>
            <a:r>
              <a:rPr lang="hu-HU" sz="2400" b="1" i="1" dirty="0" err="1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mindnyájunk</a:t>
            </a:r>
            <a:r>
              <a:rPr lang="hu-HU" sz="2400" b="1" i="1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egészségének védelme </a:t>
            </a:r>
            <a:br>
              <a:rPr lang="hu-HU" sz="2400" b="1" i="1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hu-HU" sz="2400" b="1" i="1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és a </a:t>
            </a:r>
            <a:br>
              <a:rPr lang="hu-HU" sz="2400" b="1" i="1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hu-HU" sz="2400" b="1" i="1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lehetséges kockázatok csökkentése érdekében</a:t>
            </a:r>
            <a:br>
              <a:rPr lang="hu-HU" sz="2400" b="1" i="1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hu-HU" sz="2400" b="1" i="1" dirty="0">
                <a:solidFill>
                  <a:schemeClr val="bg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sajnálatos módon nem tudtuk megvalósítani a tanulmányutat.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212D76D8-FEF2-4A88-9514-4A1129C96F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4087" y="2673007"/>
            <a:ext cx="6056244" cy="3097517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004AAA01-F046-4C8D-AE9D-B83CCEDD42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561" y="5202305"/>
            <a:ext cx="5564440" cy="1564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0348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rtalom helye 4">
            <a:extLst>
              <a:ext uri="{FF2B5EF4-FFF2-40B4-BE49-F238E27FC236}">
                <a16:creationId xmlns:a16="http://schemas.microsoft.com/office/drawing/2014/main" id="{F50210E9-E461-4A0E-8FA2-DF5CE10FD1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61005" y="422275"/>
            <a:ext cx="6029325" cy="1695450"/>
          </a:xfrm>
        </p:spPr>
      </p:pic>
      <p:sp>
        <p:nvSpPr>
          <p:cNvPr id="7" name="Szövegdoboz 6">
            <a:extLst>
              <a:ext uri="{FF2B5EF4-FFF2-40B4-BE49-F238E27FC236}">
                <a16:creationId xmlns:a16="http://schemas.microsoft.com/office/drawing/2014/main" id="{98885054-AB2D-4A45-B457-5640A56CEBBB}"/>
              </a:ext>
            </a:extLst>
          </p:cNvPr>
          <p:cNvSpPr txBox="1"/>
          <p:nvPr/>
        </p:nvSpPr>
        <p:spPr>
          <a:xfrm>
            <a:off x="636104" y="2772157"/>
            <a:ext cx="906448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hu-HU" sz="6000" b="1" i="1" u="none" strike="noStrike" kern="1200" cap="none" spc="0" normalizeH="0" baseline="0" noProof="0" dirty="0">
                <a:ln>
                  <a:noFill/>
                </a:ln>
                <a:solidFill>
                  <a:srgbClr val="EBEBEB">
                    <a:lumMod val="75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Köszönöm</a:t>
            </a:r>
            <a:r>
              <a:rPr lang="hu-HU" sz="6000" b="1" i="1" dirty="0">
                <a:solidFill>
                  <a:srgbClr val="EBEBEB">
                    <a:lumMod val="75000"/>
                  </a:srgb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hu-HU" sz="6000" b="1" i="1" u="none" strike="noStrike" kern="1200" cap="none" spc="0" normalizeH="0" baseline="0" noProof="0" dirty="0">
                <a:ln>
                  <a:noFill/>
                </a:ln>
                <a:solidFill>
                  <a:srgbClr val="EBEBEB">
                    <a:lumMod val="75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 megtisztelő figyelmet mindenkinek!</a:t>
            </a:r>
          </a:p>
        </p:txBody>
      </p:sp>
    </p:spTree>
    <p:extLst>
      <p:ext uri="{BB962C8B-B14F-4D97-AF65-F5344CB8AC3E}">
        <p14:creationId xmlns:p14="http://schemas.microsoft.com/office/powerpoint/2010/main" val="2505460864"/>
      </p:ext>
    </p:extLst>
  </p:cSld>
  <p:clrMapOvr>
    <a:masterClrMapping/>
  </p:clrMapOvr>
</p:sld>
</file>

<file path=ppt/theme/theme1.xml><?xml version="1.0" encoding="utf-8"?>
<a:theme xmlns:a="http://schemas.openxmlformats.org/drawingml/2006/main" name="Dimenzió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215</TotalTime>
  <Words>903</Words>
  <Application>Microsoft Office PowerPoint</Application>
  <PresentationFormat>Širokozaslonsko</PresentationFormat>
  <Paragraphs>55</Paragraphs>
  <Slides>18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5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18</vt:i4>
      </vt:variant>
    </vt:vector>
  </HeadingPairs>
  <TitlesOfParts>
    <vt:vector size="24" baseType="lpstr">
      <vt:lpstr>Arial</vt:lpstr>
      <vt:lpstr>Calibri Light</vt:lpstr>
      <vt:lpstr>Trebuchet MS</vt:lpstr>
      <vt:lpstr>Wingdings</vt:lpstr>
      <vt:lpstr>Wingdings 3</vt:lpstr>
      <vt:lpstr>Dimenzió</vt:lpstr>
      <vt:lpstr>    GardEN (Határon átnyúló idegenforgalmi hálózat,  apró csodák régiójának kialakítása  a turisztikai központokon kívüli kínálat fejlesztésével (SIHU163))  Zárókonferencia</vt:lpstr>
      <vt:lpstr>Sok szeretettel köszöntök mindenkit! </vt:lpstr>
      <vt:lpstr>PowerPointova predstavitev</vt:lpstr>
      <vt:lpstr>Az ismereteink bővítése, valamint a tapasztalatcsere érdekében célzott tanulmányutakon vettünk részt a programterülethez közel eső, hasonló adottsággal rendelkező régiókban, hogy megismerhessük azok módszereit, tevékenységüket, valamint azt az utat, ahogy eljutottak oda, hogy turizmusuk középpontjába az adott téma került.</vt:lpstr>
      <vt:lpstr>PowerPointova predstavitev</vt:lpstr>
      <vt:lpstr>PowerPointova predstavitev</vt:lpstr>
      <vt:lpstr>Rendezvényeink Tündérkert témában</vt:lpstr>
      <vt:lpstr>PowerPointova predstavitev</vt:lpstr>
      <vt:lpstr>Rendezvényeink Tőzike témában</vt:lpstr>
      <vt:lpstr>PowerPointova predstavitev</vt:lpstr>
      <vt:lpstr> Nagyközönség elé került receptkönyvünk, és az erdők-mezők virágairól szóló ismeretterjesztő füzetünk,  valamint Bodza Marcsi és Marci segítségével született meg egy játékos színező füzet, amelyben a gyerekek megismerhetik a bodzát, annak hasznosítását, felhasználási formáit játékos formában. </vt:lpstr>
      <vt:lpstr>Országos Mezőgazdasági és Élelmiszeripari Kiállítás és Vásár és Utazás 2020</vt:lpstr>
      <vt:lpstr>PowerPointova predstavitev</vt:lpstr>
      <vt:lpstr>A projekt természetesen rendelkezik 4 nyelvű weboldallal is.</vt:lpstr>
      <vt:lpstr>Adwords kampány</vt:lpstr>
      <vt:lpstr>Újságcikkek</vt:lpstr>
      <vt:lpstr>Újságírói tanulmányút</vt:lpstr>
      <vt:lpstr>PowerPointova predstavitev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GardEN Zárókonferencia</dc:title>
  <dc:creator>LTTE</dc:creator>
  <cp:lastModifiedBy>Mojca Brescak</cp:lastModifiedBy>
  <cp:revision>24</cp:revision>
  <dcterms:created xsi:type="dcterms:W3CDTF">2020-12-16T10:15:53Z</dcterms:created>
  <dcterms:modified xsi:type="dcterms:W3CDTF">2020-12-21T19:04:45Z</dcterms:modified>
</cp:coreProperties>
</file>